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7" r:id="rId3"/>
    <p:sldId id="268" r:id="rId4"/>
    <p:sldId id="272" r:id="rId5"/>
    <p:sldId id="316" r:id="rId6"/>
    <p:sldId id="317" r:id="rId7"/>
    <p:sldId id="292" r:id="rId8"/>
    <p:sldId id="307" r:id="rId9"/>
    <p:sldId id="293" r:id="rId10"/>
    <p:sldId id="294" r:id="rId11"/>
    <p:sldId id="296" r:id="rId12"/>
    <p:sldId id="297" r:id="rId13"/>
    <p:sldId id="304" r:id="rId14"/>
    <p:sldId id="303" r:id="rId15"/>
    <p:sldId id="298" r:id="rId16"/>
    <p:sldId id="300" r:id="rId17"/>
    <p:sldId id="301" r:id="rId18"/>
    <p:sldId id="302" r:id="rId19"/>
    <p:sldId id="299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1.png"/><Relationship Id="rId5" Type="http://schemas.openxmlformats.org/officeDocument/2006/relationships/image" Target="../media/image26.png"/><Relationship Id="rId10" Type="http://schemas.openxmlformats.org/officeDocument/2006/relationships/image" Target="../media/image300.png"/><Relationship Id="rId4" Type="http://schemas.openxmlformats.org/officeDocument/2006/relationships/image" Target="../media/image25.png"/><Relationship Id="rId9" Type="http://schemas.openxmlformats.org/officeDocument/2006/relationships/image" Target="../media/image2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Radiotherapy Dose Optimization via Clinical Knowledge Based Reinforcement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84380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 </a:t>
                      </a:r>
                      <a:r>
                        <a:rPr lang="en-US" sz="2400" baseline="30000" dirty="0"/>
                        <a:t>(*)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</a:t>
                      </a:r>
                    </a:p>
                    <a:p>
                      <a:r>
                        <a:rPr lang="en-US" sz="2400" dirty="0"/>
                        <a:t>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baseline="30000" dirty="0"/>
              <a:t>(*) </a:t>
            </a:r>
            <a:r>
              <a:rPr lang="en-US" sz="2000" i="1" dirty="0"/>
              <a:t>: Lower is better		</a:t>
            </a:r>
            <a:r>
              <a:rPr lang="en-US" sz="2000" i="1" baseline="30000" dirty="0"/>
              <a:t>(¤) </a:t>
            </a:r>
            <a:r>
              <a:rPr lang="en-US" sz="2000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43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397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4DF5E-30EF-9747-B776-78E654EF204C}"/>
                  </a:ext>
                </a:extLst>
              </p:cNvPr>
              <p:cNvSpPr txBox="1"/>
              <p:nvPr/>
            </p:nvSpPr>
            <p:spPr>
              <a:xfrm>
                <a:off x="7659134" y="4702078"/>
                <a:ext cx="2081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i="1" dirty="0"/>
                  <a:t>: set of structures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4DF5E-30EF-9747-B776-78E654EF2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4702078"/>
                <a:ext cx="2081211" cy="369332"/>
              </a:xfrm>
              <a:prstGeom prst="rect">
                <a:avLst/>
              </a:prstGeom>
              <a:blipFill>
                <a:blip r:embed="rId10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F7E2B-9CFA-4EF7-E95A-1F843F34B211}"/>
                  </a:ext>
                </a:extLst>
              </p:cNvPr>
              <p:cNvSpPr txBox="1"/>
              <p:nvPr/>
            </p:nvSpPr>
            <p:spPr>
              <a:xfrm>
                <a:off x="7659134" y="5099640"/>
                <a:ext cx="2520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Voxels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F7E2B-9CFA-4EF7-E95A-1F843F34B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5099640"/>
                <a:ext cx="2520049" cy="369332"/>
              </a:xfrm>
              <a:prstGeom prst="rect">
                <a:avLst/>
              </a:prstGeom>
              <a:blipFill>
                <a:blip r:embed="rId11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8DCC36-3FF6-7DA5-3355-E2E3D15E61C7}"/>
                  </a:ext>
                </a:extLst>
              </p:cNvPr>
              <p:cNvSpPr txBox="1"/>
              <p:nvPr/>
            </p:nvSpPr>
            <p:spPr>
              <a:xfrm>
                <a:off x="7659134" y="5497202"/>
                <a:ext cx="39887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%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i="1" dirty="0"/>
                  <a:t> must receive </a:t>
                </a:r>
              </a:p>
              <a:p>
                <a:r>
                  <a:rPr lang="en-GB" i="1" dirty="0"/>
                  <a:t>	at least/at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 Gy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8DCC36-3FF6-7DA5-3355-E2E3D15E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5497202"/>
                <a:ext cx="3988721" cy="646331"/>
              </a:xfrm>
              <a:prstGeom prst="rect">
                <a:avLst/>
              </a:prstGeom>
              <a:blipFill>
                <a:blip r:embed="rId12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372A96-5201-7454-E8B5-328FB6642742}"/>
                  </a:ext>
                </a:extLst>
              </p:cNvPr>
              <p:cNvSpPr txBox="1"/>
              <p:nvPr/>
            </p:nvSpPr>
            <p:spPr>
              <a:xfrm>
                <a:off x="7659134" y="6171763"/>
                <a:ext cx="3554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 dirty="0"/>
                  <a:t>: penalty function used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372A96-5201-7454-E8B5-328FB664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6171763"/>
                <a:ext cx="3554691" cy="369332"/>
              </a:xfrm>
              <a:prstGeom prst="rect">
                <a:avLst/>
              </a:prstGeom>
              <a:blipFill>
                <a:blip r:embed="rId13"/>
                <a:stretch>
                  <a:fillRect t="-6557" r="-514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67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47CE2E-1D91-117C-3F5E-9EE5AA2238F7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4698084" y="2207543"/>
            <a:ext cx="1" cy="285519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08079B-D53C-FEA0-367B-38B6FA2B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98"/>
            <a:ext cx="10515600" cy="1101768"/>
          </a:xfrm>
        </p:spPr>
        <p:txBody>
          <a:bodyPr/>
          <a:lstStyle/>
          <a:p>
            <a:r>
              <a:rPr lang="en-GB" dirty="0"/>
              <a:t>How to penalize?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2B26-3CD2-0875-5E25-4CB8ED9CA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057"/>
            <a:ext cx="10515600" cy="448290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d = [ 5 ; 10 ; 20 ; 22 ; 23 ; 25 ; 26 ; 28 ; 29 ; 32 ]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3F2F5-BC66-9F52-66E3-A6DFCCCF67E0}"/>
                  </a:ext>
                </a:extLst>
              </p:cNvPr>
              <p:cNvSpPr txBox="1"/>
              <p:nvPr/>
            </p:nvSpPr>
            <p:spPr>
              <a:xfrm>
                <a:off x="8046291" y="415927"/>
                <a:ext cx="367459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lang="en-GB" sz="4400" dirty="0">
                    <a:solidFill>
                      <a:srgbClr val="FF0000"/>
                    </a:solidFill>
                  </a:rPr>
                  <a:t> </a:t>
                </a:r>
                <a:r>
                  <a:rPr lang="en-GB" sz="4400" i="1" dirty="0">
                    <a:solidFill>
                      <a:srgbClr val="FF0000"/>
                    </a:solidFill>
                  </a:rPr>
                  <a:t>Gy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3F2F5-BC66-9F52-66E3-A6DFCCCF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91" y="415927"/>
                <a:ext cx="3674596" cy="769441"/>
              </a:xfrm>
              <a:prstGeom prst="rect">
                <a:avLst/>
              </a:prstGeom>
              <a:blipFill>
                <a:blip r:embed="rId2"/>
                <a:stretch>
                  <a:fillRect t="-15079" r="-5804" b="-380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C59BC7-C584-0745-1AD1-0D8AADE7BE04}"/>
              </a:ext>
            </a:extLst>
          </p:cNvPr>
          <p:cNvCxnSpPr>
            <a:cxnSpLocks/>
          </p:cNvCxnSpPr>
          <p:nvPr/>
        </p:nvCxnSpPr>
        <p:spPr>
          <a:xfrm>
            <a:off x="6037118" y="1270866"/>
            <a:ext cx="0" cy="43093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0DD57-69D7-EBEF-03F7-50C2946CEA23}"/>
                  </a:ext>
                </a:extLst>
              </p:cNvPr>
              <p:cNvSpPr txBox="1"/>
              <p:nvPr/>
            </p:nvSpPr>
            <p:spPr>
              <a:xfrm>
                <a:off x="5592124" y="799408"/>
                <a:ext cx="889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56082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n-US" sz="2400" b="1" i="1" smtClean="0">
                          <a:solidFill>
                            <a:srgbClr val="156082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GB" sz="2400" b="1" dirty="0">
                  <a:solidFill>
                    <a:srgbClr val="15608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0DD57-69D7-EBEF-03F7-50C2946CE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124" y="799408"/>
                <a:ext cx="88998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2DA017-CD53-A8BE-4058-B6F21CB00240}"/>
              </a:ext>
            </a:extLst>
          </p:cNvPr>
          <p:cNvCxnSpPr>
            <a:cxnSpLocks/>
          </p:cNvCxnSpPr>
          <p:nvPr/>
        </p:nvCxnSpPr>
        <p:spPr>
          <a:xfrm>
            <a:off x="4767986" y="1279811"/>
            <a:ext cx="0" cy="43093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C9E4D4-4162-0AC1-0724-8839B0EF6F98}"/>
                  </a:ext>
                </a:extLst>
              </p:cNvPr>
              <p:cNvSpPr txBox="1"/>
              <p:nvPr/>
            </p:nvSpPr>
            <p:spPr>
              <a:xfrm>
                <a:off x="4387946" y="818146"/>
                <a:ext cx="760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15608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15608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156082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15608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C9E4D4-4162-0AC1-0724-8839B0EF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946" y="818146"/>
                <a:ext cx="760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6D71F57C-CCD2-65B3-AF74-9DA5DAF0C45C}"/>
              </a:ext>
            </a:extLst>
          </p:cNvPr>
          <p:cNvSpPr/>
          <p:nvPr/>
        </p:nvSpPr>
        <p:spPr>
          <a:xfrm rot="5400000">
            <a:off x="5291110" y="4469707"/>
            <a:ext cx="430935" cy="1616986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754F3-0FB3-3B04-025D-DBA201127812}"/>
              </a:ext>
            </a:extLst>
          </p:cNvPr>
          <p:cNvSpPr txBox="1"/>
          <p:nvPr/>
        </p:nvSpPr>
        <p:spPr>
          <a:xfrm>
            <a:off x="3816595" y="5570822"/>
            <a:ext cx="3379964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Penalize voxels: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within 80% lower dose,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with dose &gt;25 </a:t>
            </a:r>
            <a:r>
              <a:rPr lang="en-US" sz="2400" b="1" i="1" dirty="0" err="1">
                <a:solidFill>
                  <a:srgbClr val="C00000"/>
                </a:solidFill>
              </a:rPr>
              <a:t>Gy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D8311C8-5890-47FB-9D5C-343300FE2F0D}"/>
              </a:ext>
            </a:extLst>
          </p:cNvPr>
          <p:cNvSpPr/>
          <p:nvPr/>
        </p:nvSpPr>
        <p:spPr>
          <a:xfrm rot="5400000">
            <a:off x="3773768" y="97174"/>
            <a:ext cx="430935" cy="46516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0758899-8A84-0668-7FD9-559E3A96079B}"/>
              </a:ext>
            </a:extLst>
          </p:cNvPr>
          <p:cNvSpPr/>
          <p:nvPr/>
        </p:nvSpPr>
        <p:spPr>
          <a:xfrm rot="5400000">
            <a:off x="5929287" y="2238956"/>
            <a:ext cx="430935" cy="289334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8185A8-0AFE-446E-C592-9E5FFE2C4C25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698084" y="2170932"/>
            <a:ext cx="1" cy="129922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18DA4-9C66-5125-3050-DFEFDECB0736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591425" y="2170932"/>
            <a:ext cx="981" cy="129922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8DA329-1BA0-F10B-D33F-35B1E1AB7BBF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flipV="1">
            <a:off x="6315071" y="2207543"/>
            <a:ext cx="1" cy="285519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FA2E04-5466-5251-902C-1829CC991A14}"/>
              </a:ext>
            </a:extLst>
          </p:cNvPr>
          <p:cNvSpPr txBox="1"/>
          <p:nvPr/>
        </p:nvSpPr>
        <p:spPr>
          <a:xfrm>
            <a:off x="3752272" y="3889065"/>
            <a:ext cx="4784964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Penalize voxels with dose &gt; 25 </a:t>
            </a:r>
            <a:r>
              <a:rPr lang="en-US" sz="2400" b="1" i="1" dirty="0">
                <a:solidFill>
                  <a:srgbClr val="C00000"/>
                </a:solidFill>
              </a:rPr>
              <a:t>Gy</a:t>
            </a:r>
          </a:p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(until constraint is satisfied)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C3D185-B02F-09CD-BB2A-649291A5F0E4}"/>
              </a:ext>
            </a:extLst>
          </p:cNvPr>
          <p:cNvSpPr txBox="1"/>
          <p:nvPr/>
        </p:nvSpPr>
        <p:spPr>
          <a:xfrm>
            <a:off x="1709572" y="2683958"/>
            <a:ext cx="4559325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Penalize 80% lower dose voxels</a:t>
            </a:r>
          </a:p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(until constraint is satisfied)</a:t>
            </a:r>
          </a:p>
        </p:txBody>
      </p:sp>
    </p:spTree>
    <p:extLst>
      <p:ext uri="{BB962C8B-B14F-4D97-AF65-F5344CB8AC3E}">
        <p14:creationId xmlns:p14="http://schemas.microsoft.com/office/powerpoint/2010/main" val="28211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" grpId="0"/>
      <p:bldP spid="17" grpId="0" animBg="1"/>
      <p:bldP spid="18" grpId="0" animBg="1"/>
      <p:bldP spid="19" grpId="0" animBg="1"/>
      <p:bldP spid="21" grpId="0" animBg="1"/>
      <p:bldP spid="23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696783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03893" y="2703251"/>
            <a:ext cx="7695105" cy="119954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495E-5506-50B8-D94B-DD63284263FB}"/>
              </a:ext>
            </a:extLst>
          </p:cNvPr>
          <p:cNvGrpSpPr/>
          <p:nvPr/>
        </p:nvGrpSpPr>
        <p:grpSpPr>
          <a:xfrm>
            <a:off x="384732" y="5419157"/>
            <a:ext cx="7467626" cy="877356"/>
            <a:chOff x="317472" y="4775920"/>
            <a:chExt cx="6297221" cy="877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/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∣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08E4C-06BC-116A-690F-B9F585BA6210}"/>
                </a:ext>
              </a:extLst>
            </p:cNvPr>
            <p:cNvSpPr txBox="1"/>
            <p:nvPr/>
          </p:nvSpPr>
          <p:spPr>
            <a:xfrm>
              <a:off x="317472" y="4967750"/>
              <a:ext cx="1320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Minimize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4246626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/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i="1" dirty="0"/>
                  <a:t>: set of structures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/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Voxels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/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dose min/max on structure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blipFill>
                <a:blip r:embed="rId12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4C733-7C82-28C2-D4AE-97D20FECF76F}"/>
              </a:ext>
            </a:extLst>
          </p:cNvPr>
          <p:cNvSpPr/>
          <p:nvPr/>
        </p:nvSpPr>
        <p:spPr>
          <a:xfrm>
            <a:off x="3991429" y="1144588"/>
            <a:ext cx="2616761" cy="1018041"/>
          </a:xfrm>
          <a:prstGeom prst="round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How good is the RT plan?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CBB248-A075-0D2D-C5DE-99A5DD734FDA}"/>
              </a:ext>
            </a:extLst>
          </p:cNvPr>
          <p:cNvSpPr/>
          <p:nvPr/>
        </p:nvSpPr>
        <p:spPr>
          <a:xfrm>
            <a:off x="4384404" y="2235014"/>
            <a:ext cx="2374616" cy="875831"/>
          </a:xfrm>
          <a:prstGeom prst="round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3D dose, DVH, 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BC4680-3EF2-ACA0-E232-7FDE295076B1}"/>
              </a:ext>
            </a:extLst>
          </p:cNvPr>
          <p:cNvSpPr/>
          <p:nvPr/>
        </p:nvSpPr>
        <p:spPr>
          <a:xfrm>
            <a:off x="6608190" y="2162628"/>
            <a:ext cx="4103204" cy="4066721"/>
          </a:xfrm>
          <a:prstGeom prst="ellipse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Optimization Engine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2F0D06-7F61-994C-114E-5B853AC51516}"/>
              </a:ext>
            </a:extLst>
          </p:cNvPr>
          <p:cNvSpPr/>
          <p:nvPr/>
        </p:nvSpPr>
        <p:spPr>
          <a:xfrm>
            <a:off x="4486275" y="5387769"/>
            <a:ext cx="1676400" cy="1470231"/>
          </a:xfrm>
          <a:prstGeom prst="roundRect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Weights changes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970D0A-97B2-5EAC-4D14-18CB7ECFBBAE}"/>
              </a:ext>
            </a:extLst>
          </p:cNvPr>
          <p:cNvSpPr/>
          <p:nvPr/>
        </p:nvSpPr>
        <p:spPr>
          <a:xfrm>
            <a:off x="1581151" y="2451102"/>
            <a:ext cx="2488184" cy="3759198"/>
          </a:xfrm>
          <a:prstGeom prst="round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Dosimetrist Agent</a:t>
            </a:r>
          </a:p>
        </p:txBody>
      </p:sp>
    </p:spTree>
    <p:extLst>
      <p:ext uri="{BB962C8B-B14F-4D97-AF65-F5344CB8AC3E}">
        <p14:creationId xmlns:p14="http://schemas.microsoft.com/office/powerpoint/2010/main" val="2806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Office PowerPoint</Application>
  <PresentationFormat>Widescreen</PresentationFormat>
  <Paragraphs>117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Radiotherapy Dose Optimization via Clinical Knowledge Based Reinforcement Learning </vt:lpstr>
      <vt:lpstr>Cancer treatments</vt:lpstr>
      <vt:lpstr>Multi-Leaf Collimator</vt:lpstr>
      <vt:lpstr>Two ways of examining a dose</vt:lpstr>
      <vt:lpstr>Mathematical formulation</vt:lpstr>
      <vt:lpstr>How to penalize?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37</cp:revision>
  <dcterms:created xsi:type="dcterms:W3CDTF">2024-06-10T13:08:33Z</dcterms:created>
  <dcterms:modified xsi:type="dcterms:W3CDTF">2024-07-10T11:57:42Z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